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80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0806"/>
    <a:srgbClr val="DE0F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78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90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90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65F020-BD4B-4169-A96F-99D8A8246145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19894"/>
            <a:ext cx="2971800" cy="4590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19894"/>
            <a:ext cx="2971800" cy="4590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9288F5-3083-4980-8ABF-4BE9747BD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945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hyperlink" Target="http://www.adventistbookcenter.com/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ok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081" y="685800"/>
            <a:ext cx="3339838" cy="38853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535" y="4343400"/>
            <a:ext cx="5104065" cy="2286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489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7"/>
          <a:stretch/>
        </p:blipFill>
        <p:spPr>
          <a:xfrm>
            <a:off x="0" y="381000"/>
            <a:ext cx="9144000" cy="556260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313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9845">
            <a:off x="6531059" y="186756"/>
            <a:ext cx="213360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06068">
            <a:off x="406922" y="361745"/>
            <a:ext cx="3302940" cy="4317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5117">
            <a:off x="4368683" y="771513"/>
            <a:ext cx="2083034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05085">
            <a:off x="5000777" y="2286063"/>
            <a:ext cx="3639610" cy="4485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 userDrawn="1"/>
        </p:nvSpPr>
        <p:spPr>
          <a:xfrm>
            <a:off x="829629" y="5181600"/>
            <a:ext cx="41233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000" i="1" dirty="0" smtClean="0">
                <a:latin typeface="Cambria" panose="02040503050406030204" pitchFamily="18" charset="0"/>
              </a:rPr>
              <a:t>“It would be well for us to</a:t>
            </a:r>
            <a:br>
              <a:rPr lang="en-US" sz="2000" i="1" dirty="0" smtClean="0">
                <a:latin typeface="Cambria" panose="02040503050406030204" pitchFamily="18" charset="0"/>
              </a:rPr>
            </a:br>
            <a:r>
              <a:rPr lang="en-US" sz="2000" i="1" dirty="0" smtClean="0">
                <a:latin typeface="Cambria" panose="02040503050406030204" pitchFamily="18" charset="0"/>
              </a:rPr>
              <a:t>spend a thoughtful hour each day in contemplation of the life of Christ”</a:t>
            </a:r>
          </a:p>
          <a:p>
            <a:pPr algn="r">
              <a:spcBef>
                <a:spcPts val="1200"/>
              </a:spcBef>
            </a:pPr>
            <a:r>
              <a:rPr lang="en-US" sz="2000" i="1" dirty="0" smtClean="0">
                <a:latin typeface="Cambria" panose="02040503050406030204" pitchFamily="18" charset="0"/>
              </a:rPr>
              <a:t>—The Desire of Ages, </a:t>
            </a:r>
            <a:r>
              <a:rPr lang="en-US" sz="2000" dirty="0" smtClean="0">
                <a:latin typeface="Cambria" panose="02040503050406030204" pitchFamily="18" charset="0"/>
              </a:rPr>
              <a:t>p. 83</a:t>
            </a:r>
            <a:endParaRPr lang="en-US" sz="1200" dirty="0"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486400" y="6520428"/>
            <a:ext cx="35631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Cambria" panose="02040503050406030204" pitchFamily="18" charset="0"/>
              </a:rPr>
              <a:t>Books available at </a:t>
            </a:r>
            <a:r>
              <a:rPr lang="en-US" sz="1200" dirty="0" smtClean="0">
                <a:latin typeface="Cambria" panose="02040503050406030204" pitchFamily="18" charset="0"/>
                <a:hlinkClick r:id="rId9"/>
              </a:rPr>
              <a:t>www.AdventistBookCenter.com</a:t>
            </a:r>
            <a:endParaRPr lang="en-US" sz="12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621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7"/>
          <a:stretch/>
        </p:blipFill>
        <p:spPr>
          <a:xfrm>
            <a:off x="2164080" y="381000"/>
            <a:ext cx="6979920" cy="4267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7" r="17201"/>
          <a:stretch/>
        </p:blipFill>
        <p:spPr>
          <a:xfrm>
            <a:off x="-1" y="914400"/>
            <a:ext cx="2363517" cy="4953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5" y="5754213"/>
            <a:ext cx="2294345" cy="1027588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00" y="1066800"/>
            <a:ext cx="6019800" cy="4191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aseline="0">
                <a:solidFill>
                  <a:srgbClr val="930806"/>
                </a:solidFill>
              </a:defRPr>
            </a:lvl1pPr>
          </a:lstStyle>
          <a:p>
            <a:pPr lvl="0"/>
            <a:r>
              <a:rPr lang="en-US" dirty="0" smtClean="0"/>
              <a:t>Chapter 1</a:t>
            </a:r>
          </a:p>
          <a:p>
            <a:pPr lvl="0"/>
            <a:r>
              <a:rPr lang="en-US" dirty="0" smtClean="0"/>
              <a:t>Jesus’ Last Journey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743200" y="5410200"/>
            <a:ext cx="6019800" cy="1295400"/>
          </a:xfrm>
        </p:spPr>
        <p:txBody>
          <a:bodyPr>
            <a:noAutofit/>
          </a:bodyPr>
          <a:lstStyle>
            <a:lvl1pPr marL="0" indent="0" algn="ctr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This study is based on Luke 9:51-10:24</a:t>
            </a:r>
          </a:p>
          <a:p>
            <a:pPr lvl="0"/>
            <a:r>
              <a:rPr lang="en-US" dirty="0" smtClean="0"/>
              <a:t>Desire of Ages, chapter 53</a:t>
            </a:r>
          </a:p>
          <a:p>
            <a:pPr lvl="0"/>
            <a:r>
              <a:rPr lang="en-US" dirty="0" smtClean="0"/>
              <a:t>See also Messiah, chapter 53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313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9413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7"/>
          <a:stretch/>
        </p:blipFill>
        <p:spPr>
          <a:xfrm>
            <a:off x="2164080" y="381000"/>
            <a:ext cx="6979919" cy="4267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7" r="17201"/>
          <a:stretch/>
        </p:blipFill>
        <p:spPr>
          <a:xfrm>
            <a:off x="-1" y="914400"/>
            <a:ext cx="2363517" cy="4953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5" y="5754213"/>
            <a:ext cx="2294345" cy="1027588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00" y="1219200"/>
            <a:ext cx="6019800" cy="53340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2400"/>
              </a:spcBef>
              <a:buNone/>
              <a:defRPr sz="4000" baseline="0">
                <a:solidFill>
                  <a:srgbClr val="930806"/>
                </a:solidFill>
              </a:defRPr>
            </a:lvl1pPr>
          </a:lstStyle>
          <a:p>
            <a:pPr lvl="0"/>
            <a:r>
              <a:rPr lang="en-US" dirty="0" smtClean="0"/>
              <a:t>Question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313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8263" y="76200"/>
            <a:ext cx="8999537" cy="762000"/>
          </a:xfrm>
        </p:spPr>
        <p:txBody>
          <a:bodyPr anchor="ctr"/>
          <a:lstStyle>
            <a:lvl1pPr marL="0" indent="0" algn="ctr">
              <a:buNone/>
              <a:defRPr b="0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References for Question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756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916DF-CE83-4558-B423-7D1BB2E0B11C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A5406-792C-4CCF-A754-FC16CE81879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93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0" r:id="rId3"/>
    <p:sldLayoutId id="214748366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1" kern="1200">
          <a:solidFill>
            <a:srgbClr val="930806"/>
          </a:solidFill>
          <a:latin typeface="Cambria" panose="02040503050406030204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1" kern="1200">
          <a:solidFill>
            <a:srgbClr val="930806"/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1" kern="1200">
          <a:solidFill>
            <a:srgbClr val="930806"/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1" kern="1200">
          <a:solidFill>
            <a:srgbClr val="930806"/>
          </a:solidFill>
          <a:latin typeface="Cambria" panose="0204050305040603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1" kern="1200">
          <a:solidFill>
            <a:srgbClr val="930806"/>
          </a:solidFill>
          <a:latin typeface="Cambria" panose="0204050305040603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785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Name the groups who were there to greet the returning Jesus and celebrate His victory.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833-5 and </a:t>
            </a:r>
            <a:r>
              <a:rPr lang="en-US" i="1" dirty="0" smtClean="0"/>
              <a:t>Messiah</a:t>
            </a:r>
            <a:r>
              <a:rPr lang="en-US" dirty="0" smtClean="0"/>
              <a:t> 445-7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42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did Jesus</a:t>
            </a:r>
            <a:br>
              <a:rPr lang="en-US" dirty="0" smtClean="0"/>
            </a:br>
            <a:r>
              <a:rPr lang="en-US" dirty="0" smtClean="0"/>
              <a:t>say to His Father?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833-5 and </a:t>
            </a:r>
            <a:r>
              <a:rPr lang="en-US" i="1" dirty="0" smtClean="0"/>
              <a:t>Messiah</a:t>
            </a:r>
            <a:r>
              <a:rPr lang="en-US" dirty="0" smtClean="0"/>
              <a:t> 445-7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57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did the voice of God proclaim as Jesus stood before Him?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833-5 and </a:t>
            </a:r>
            <a:r>
              <a:rPr lang="en-US" i="1" dirty="0" smtClean="0"/>
              <a:t>Messiah</a:t>
            </a:r>
            <a:r>
              <a:rPr lang="en-US" dirty="0" smtClean="0"/>
              <a:t> 445-7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22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does </a:t>
            </a:r>
            <a:r>
              <a:rPr lang="en-US" smtClean="0"/>
              <a:t>it mean</a:t>
            </a:r>
            <a:br>
              <a:rPr lang="en-US" smtClean="0"/>
            </a:br>
            <a:r>
              <a:rPr lang="en-US" smtClean="0"/>
              <a:t>to </a:t>
            </a:r>
            <a:r>
              <a:rPr lang="en-US" dirty="0" smtClean="0"/>
              <a:t>you that </a:t>
            </a:r>
            <a:r>
              <a:rPr lang="en-US" smtClean="0"/>
              <a:t>Jesus is</a:t>
            </a:r>
            <a:br>
              <a:rPr lang="en-US" smtClean="0"/>
            </a:br>
            <a:r>
              <a:rPr lang="en-US" smtClean="0"/>
              <a:t>in </a:t>
            </a:r>
            <a:r>
              <a:rPr lang="en-US" dirty="0" smtClean="0"/>
              <a:t>heaven today, </a:t>
            </a:r>
            <a:r>
              <a:rPr lang="en-US" smtClean="0"/>
              <a:t>a human like you are?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833-5 and </a:t>
            </a:r>
            <a:r>
              <a:rPr lang="en-US" i="1" dirty="0" smtClean="0"/>
              <a:t>Messiah</a:t>
            </a:r>
            <a:r>
              <a:rPr lang="en-US" dirty="0" smtClean="0"/>
              <a:t> 445-7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40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665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Chapter 15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Jesus Returns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to Heaven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This study is based on Luke </a:t>
            </a:r>
            <a:r>
              <a:rPr lang="en-US" dirty="0" smtClean="0"/>
              <a:t>24:50-53, Acts 1:9-12</a:t>
            </a:r>
            <a:endParaRPr lang="en-US" dirty="0" smtClean="0"/>
          </a:p>
          <a:p>
            <a:r>
              <a:rPr lang="en-US" i="1" dirty="0" smtClean="0"/>
              <a:t>The Desire of Ages</a:t>
            </a:r>
            <a:r>
              <a:rPr lang="en-US" dirty="0" smtClean="0"/>
              <a:t>, chapters 87</a:t>
            </a:r>
          </a:p>
          <a:p>
            <a:r>
              <a:rPr lang="en-US" dirty="0" smtClean="0"/>
              <a:t>—See also </a:t>
            </a:r>
            <a:r>
              <a:rPr lang="en-US" i="1" dirty="0" smtClean="0"/>
              <a:t>Messiah</a:t>
            </a:r>
            <a:r>
              <a:rPr lang="en-US" dirty="0" smtClean="0"/>
              <a:t> chapters 87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24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two angels were the same ones who had been at Jesus’ tomb, the same ones who had been with Him all His life on earth.</a:t>
            </a:r>
          </a:p>
          <a:p>
            <a:r>
              <a:rPr lang="en-US" dirty="0" smtClean="0"/>
              <a:t>Did Jesus have two guardian angels?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831-3 and </a:t>
            </a:r>
            <a:r>
              <a:rPr lang="en-US" i="1" dirty="0" smtClean="0"/>
              <a:t>Messiah</a:t>
            </a:r>
            <a:r>
              <a:rPr lang="en-US" dirty="0" smtClean="0"/>
              <a:t> 444-5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90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kindness did</a:t>
            </a:r>
            <a:br>
              <a:rPr lang="en-US" dirty="0" smtClean="0"/>
            </a:br>
            <a:r>
              <a:rPr lang="en-US" dirty="0" smtClean="0"/>
              <a:t>these two angels</a:t>
            </a:r>
            <a:br>
              <a:rPr lang="en-US" dirty="0" smtClean="0"/>
            </a:br>
            <a:r>
              <a:rPr lang="en-US" dirty="0" smtClean="0"/>
              <a:t>show the disciples?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831-3 and </a:t>
            </a:r>
            <a:r>
              <a:rPr lang="en-US" i="1" dirty="0" smtClean="0"/>
              <a:t>Messiah</a:t>
            </a:r>
            <a:r>
              <a:rPr lang="en-US" dirty="0" smtClean="0"/>
              <a:t> 444-5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17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Jesus’ promise to</a:t>
            </a:r>
            <a:br>
              <a:rPr lang="en-US" dirty="0" smtClean="0"/>
            </a:br>
            <a:r>
              <a:rPr lang="en-US" dirty="0" smtClean="0"/>
              <a:t>return was very real</a:t>
            </a:r>
            <a:br>
              <a:rPr lang="en-US" dirty="0" smtClean="0"/>
            </a:br>
            <a:r>
              <a:rPr lang="en-US" dirty="0" smtClean="0"/>
              <a:t>to the disciples who watched Him leave.</a:t>
            </a:r>
          </a:p>
          <a:p>
            <a:r>
              <a:rPr lang="en-US" dirty="0" smtClean="0"/>
              <a:t>How can it be real to us?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831-3 and </a:t>
            </a:r>
            <a:r>
              <a:rPr lang="en-US" i="1" dirty="0" smtClean="0"/>
              <a:t>Messiah</a:t>
            </a:r>
            <a:r>
              <a:rPr lang="en-US" dirty="0" smtClean="0"/>
              <a:t> 444-5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69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did the disciples</a:t>
            </a:r>
            <a:br>
              <a:rPr lang="en-US" dirty="0" smtClean="0"/>
            </a:br>
            <a:r>
              <a:rPr lang="en-US" dirty="0" smtClean="0"/>
              <a:t>no longer fear</a:t>
            </a:r>
            <a:br>
              <a:rPr lang="en-US" dirty="0" smtClean="0"/>
            </a:br>
            <a:r>
              <a:rPr lang="en-US" dirty="0" smtClean="0"/>
              <a:t>for the future?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831-3 and </a:t>
            </a:r>
            <a:r>
              <a:rPr lang="en-US" i="1" dirty="0" smtClean="0"/>
              <a:t>Messiah</a:t>
            </a:r>
            <a:r>
              <a:rPr lang="en-US" dirty="0" smtClean="0"/>
              <a:t> 444-5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4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 we also live with</a:t>
            </a:r>
            <a:br>
              <a:rPr lang="en-US" dirty="0" smtClean="0"/>
            </a:br>
            <a:r>
              <a:rPr lang="en-US" dirty="0" smtClean="0"/>
              <a:t>no fear for the future?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831-3 and </a:t>
            </a:r>
            <a:r>
              <a:rPr lang="en-US" i="1" dirty="0" smtClean="0"/>
              <a:t>Messiah</a:t>
            </a:r>
            <a:r>
              <a:rPr lang="en-US" dirty="0" smtClean="0"/>
              <a:t> 444-5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56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made the disciples eager to present their requests to the Father?</a:t>
            </a:r>
          </a:p>
          <a:p>
            <a:r>
              <a:rPr lang="en-US" dirty="0" smtClean="0"/>
              <a:t>What can make</a:t>
            </a:r>
            <a:br>
              <a:rPr lang="en-US" dirty="0" smtClean="0"/>
            </a:br>
            <a:r>
              <a:rPr lang="en-US" dirty="0" smtClean="0"/>
              <a:t>us eager as well?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831-3 and </a:t>
            </a:r>
            <a:r>
              <a:rPr lang="en-US" i="1" dirty="0" smtClean="0"/>
              <a:t>Messiah</a:t>
            </a:r>
            <a:r>
              <a:rPr lang="en-US" dirty="0" smtClean="0"/>
              <a:t> 444-5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5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211</Words>
  <Application>Microsoft Office PowerPoint</Application>
  <PresentationFormat>On-screen Show (4:3)</PresentationFormat>
  <Paragraphs>28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Church</dc:creator>
  <cp:lastModifiedBy>Doug Church</cp:lastModifiedBy>
  <cp:revision>46</cp:revision>
  <dcterms:created xsi:type="dcterms:W3CDTF">2014-01-08T21:13:03Z</dcterms:created>
  <dcterms:modified xsi:type="dcterms:W3CDTF">2014-01-09T20:48:22Z</dcterms:modified>
</cp:coreProperties>
</file>